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81" r:id="rId3"/>
    <p:sldId id="258" r:id="rId4"/>
    <p:sldId id="29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7" r:id="rId14"/>
    <p:sldId id="282" r:id="rId15"/>
    <p:sldId id="288" r:id="rId16"/>
    <p:sldId id="267" r:id="rId17"/>
    <p:sldId id="283" r:id="rId18"/>
    <p:sldId id="284" r:id="rId19"/>
    <p:sldId id="285" r:id="rId20"/>
    <p:sldId id="286" r:id="rId21"/>
    <p:sldId id="271" r:id="rId22"/>
    <p:sldId id="272" r:id="rId23"/>
    <p:sldId id="277" r:id="rId24"/>
    <p:sldId id="290" r:id="rId25"/>
    <p:sldId id="292" r:id="rId26"/>
    <p:sldId id="289" r:id="rId27"/>
    <p:sldId id="293" r:id="rId28"/>
    <p:sldId id="279" r:id="rId29"/>
    <p:sldId id="28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9A5A6-D7F5-4ABD-9164-6553CA8C1FDE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B43-17CC-473A-BBDE-9DF2930FB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9A5A6-D7F5-4ABD-9164-6553CA8C1FDE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B43-17CC-473A-BBDE-9DF2930FB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9A5A6-D7F5-4ABD-9164-6553CA8C1FDE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B43-17CC-473A-BBDE-9DF2930FB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9A5A6-D7F5-4ABD-9164-6553CA8C1FDE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B43-17CC-473A-BBDE-9DF2930FB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9A5A6-D7F5-4ABD-9164-6553CA8C1FDE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B43-17CC-473A-BBDE-9DF2930FB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9A5A6-D7F5-4ABD-9164-6553CA8C1FDE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B43-17CC-473A-BBDE-9DF2930FB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9A5A6-D7F5-4ABD-9164-6553CA8C1FDE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B43-17CC-473A-BBDE-9DF2930FB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9A5A6-D7F5-4ABD-9164-6553CA8C1FDE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B43-17CC-473A-BBDE-9DF2930FB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9A5A6-D7F5-4ABD-9164-6553CA8C1FDE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B43-17CC-473A-BBDE-9DF2930FB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9A5A6-D7F5-4ABD-9164-6553CA8C1FDE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B43-17CC-473A-BBDE-9DF2930FB1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9A5A6-D7F5-4ABD-9164-6553CA8C1FDE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33C1B43-17CC-473A-BBDE-9DF2930FB1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59A5A6-D7F5-4ABD-9164-6553CA8C1FDE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3C1B43-17CC-473A-BBDE-9DF2930FB16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143932" cy="292895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«Современная информационно-образовательная среда в процессе образования детей с ОВЗ»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428792" y="5072074"/>
            <a:ext cx="7772400" cy="135732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Ольга Александровна Шушкова</a:t>
            </a:r>
          </a:p>
          <a:p>
            <a:r>
              <a:rPr lang="ru-RU" sz="2200" dirty="0" smtClean="0"/>
              <a:t>Руководитель Ресурсного центра </a:t>
            </a:r>
          </a:p>
          <a:p>
            <a:r>
              <a:rPr lang="ru-RU" sz="2200" dirty="0" smtClean="0"/>
              <a:t>дистанционного обучения детей-инвалидов</a:t>
            </a:r>
            <a:endParaRPr lang="ru-RU" sz="2200" dirty="0"/>
          </a:p>
        </p:txBody>
      </p:sp>
      <p:pic>
        <p:nvPicPr>
          <p:cNvPr id="4" name="Picture 4" descr="я"/>
          <p:cNvPicPr>
            <a:picLocks noChangeAspect="1" noChangeArrowheads="1"/>
          </p:cNvPicPr>
          <p:nvPr/>
        </p:nvPicPr>
        <p:blipFill>
          <a:blip r:embed="rId2" cstate="print"/>
          <a:srcRect l="3509"/>
          <a:stretch>
            <a:fillRect/>
          </a:stretch>
        </p:blipFill>
        <p:spPr bwMode="auto">
          <a:xfrm>
            <a:off x="6634194" y="4077072"/>
            <a:ext cx="1902615" cy="2352324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010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Электронный образовательный ресурс </a:t>
            </a:r>
            <a:r>
              <a:rPr lang="en-US" sz="3200" dirty="0" err="1" smtClean="0"/>
              <a:t>i</a:t>
            </a:r>
            <a:r>
              <a:rPr lang="ru-RU" sz="3200" dirty="0" smtClean="0"/>
              <a:t>-школа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http://iclass.home-edu.ru</a:t>
            </a: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t="16122" r="1650" b="1927"/>
          <a:stretch>
            <a:fillRect/>
          </a:stretch>
        </p:blipFill>
        <p:spPr bwMode="auto">
          <a:xfrm>
            <a:off x="-1" y="1928802"/>
            <a:ext cx="9144001" cy="4717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7247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Содержание образовательного ресурса – учебные предметные курсы, факультативы, дополнительное образование, консультирование по вопросам технической поддержки, которые учитель может выбирать</a:t>
            </a:r>
            <a:endParaRPr lang="ru-RU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23256" r="10156"/>
          <a:stretch>
            <a:fillRect/>
          </a:stretch>
        </p:blipFill>
        <p:spPr bwMode="auto">
          <a:xfrm>
            <a:off x="0" y="2484792"/>
            <a:ext cx="9144000" cy="4373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715436" cy="1785950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/>
              <a:t>На ресурсе одновременно могут работают учитель и ученик, взаимодействуя в ходе интерактивного урока. Ученик может  выполнять различные задания, используя формы контроля, например, тестовый контроль знаний, в режиме </a:t>
            </a:r>
            <a:r>
              <a:rPr lang="en-US" sz="2400" b="1" dirty="0" smtClean="0"/>
              <a:t>on-line</a:t>
            </a:r>
            <a:r>
              <a:rPr lang="ru-RU" sz="2400" b="1" dirty="0" smtClean="0"/>
              <a:t>, результат можно узнать на этом же уроке.</a:t>
            </a:r>
            <a:endParaRPr lang="ru-RU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19955" r="2438" b="13177"/>
          <a:stretch>
            <a:fillRect/>
          </a:stretch>
        </p:blipFill>
        <p:spPr bwMode="auto">
          <a:xfrm>
            <a:off x="3451871" y="2571744"/>
            <a:ext cx="5692129" cy="428625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42910" y="3143248"/>
            <a:ext cx="2928958" cy="2571768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50000"/>
              </a:spcBef>
            </a:pPr>
            <a:r>
              <a:rPr lang="ru-RU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Для подготовки к следующему уроку, проверочной работе, контролю знаний ученик может работать на ресурсе самостоятельно.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349" y="2420888"/>
            <a:ext cx="2952651" cy="2613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04088"/>
            <a:ext cx="8786874" cy="25105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С появлением ЭОР появилась возможность  изменять не только  способы получения информации, но и использовать их при проведении интегрированных  уроков учащихся нашей школы и участников проекта «Дистанционное образование».</a:t>
            </a:r>
            <a:br>
              <a:rPr lang="ru-RU" sz="2400" b="1" dirty="0" smtClean="0"/>
            </a:br>
            <a:r>
              <a:rPr lang="ru-RU" sz="2400" b="1" dirty="0" smtClean="0"/>
              <a:t>Учителя нашей школы используют  информационные  технологии при проведении интегрированных уроков  и мероприятий как в  образовательном, так и в воспитательном  процессах. </a:t>
            </a:r>
            <a:endParaRPr lang="ru-RU" sz="2400" b="1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429000"/>
            <a:ext cx="5715040" cy="3172119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323528" y="764704"/>
            <a:ext cx="9144000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Эффективным средством формирования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учебно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–познавательной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компетентности являются цифровые образовательные ресурсы (ЦОР). </a:t>
            </a:r>
          </a:p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Использование на уроках математики, физики цифровых  образовательных ресурсов (ЦОР) - ключ к формированию творческой личности ученика. </a:t>
            </a:r>
          </a:p>
          <a:p>
            <a:pPr>
              <a:spcBef>
                <a:spcPct val="50000"/>
              </a:spcBef>
            </a:pPr>
            <a:r>
              <a:rPr lang="ru-RU" dirty="0"/>
              <a:t> </a:t>
            </a:r>
            <a:endParaRPr lang="ru-RU" sz="3200" b="1" dirty="0">
              <a:solidFill>
                <a:srgbClr val="22226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9092" name="Rectangle 2"/>
          <p:cNvSpPr>
            <a:spLocks noChangeArrowheads="1"/>
          </p:cNvSpPr>
          <p:nvPr/>
        </p:nvSpPr>
        <p:spPr bwMode="auto">
          <a:xfrm>
            <a:off x="179388" y="908050"/>
            <a:ext cx="3776662" cy="551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132080" bIns="50800"/>
          <a:lstStyle/>
          <a:p>
            <a:pPr marL="382588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000" b="1">
              <a:solidFill>
                <a:srgbClr val="222268"/>
              </a:solidFill>
              <a:latin typeface="Times New Roman" pitchFamily="18" charset="0"/>
            </a:endParaRPr>
          </a:p>
        </p:txBody>
      </p:sp>
      <p:pic>
        <p:nvPicPr>
          <p:cNvPr id="133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204864"/>
            <a:ext cx="3241998" cy="2448040"/>
          </a:xfrm>
          <a:prstGeom prst="rect">
            <a:avLst/>
          </a:prstGeom>
          <a:noFill/>
        </p:spPr>
      </p:pic>
      <p:pic>
        <p:nvPicPr>
          <p:cNvPr id="133127" name="Picture 7" descr="173478_html_m297480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04864"/>
            <a:ext cx="2089547" cy="2053186"/>
          </a:xfrm>
          <a:prstGeom prst="rect">
            <a:avLst/>
          </a:prstGeom>
          <a:noFill/>
        </p:spPr>
      </p:pic>
      <p:pic>
        <p:nvPicPr>
          <p:cNvPr id="133129" name="Picture 9" descr="43_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437112"/>
            <a:ext cx="2319288" cy="2288771"/>
          </a:xfrm>
          <a:prstGeom prst="rect">
            <a:avLst/>
          </a:prstGeom>
          <a:noFill/>
        </p:spPr>
      </p:pic>
      <p:pic>
        <p:nvPicPr>
          <p:cNvPr id="133131" name="Picture 11" descr="art_1_23_0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725144"/>
            <a:ext cx="5004048" cy="19474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87424"/>
            <a:ext cx="8472518" cy="572530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/>
              <a:t>Цифровые  образовательные ресурсы – </a:t>
            </a:r>
            <a:r>
              <a:rPr lang="ru-RU" sz="3000" dirty="0" smtClean="0"/>
              <a:t>необходимые для организации учебного процесса и представленные в цифровой форме фотографии, видеофрагменты, модели, ролевые игры, картографические материалы, отобранные в соответствии с содержанием конкретного учебника, “привязанных” к поурочному планированию и снабженные необходимыми методическими рекомендациями.</a:t>
            </a:r>
            <a:r>
              <a:rPr lang="ru-RU" sz="3000" b="1" dirty="0" smtClean="0"/>
              <a:t/>
            </a:r>
            <a:br>
              <a:rPr lang="ru-RU" sz="3000" b="1" dirty="0" smtClean="0"/>
            </a:br>
            <a:endParaRPr lang="ru-RU" sz="3000" b="1" dirty="0"/>
          </a:p>
        </p:txBody>
      </p:sp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941168"/>
            <a:ext cx="1494756" cy="1738346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013176"/>
            <a:ext cx="2124596" cy="1593726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Рабочее место ученика дистанционного образования включает в себя: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35480"/>
            <a:ext cx="3214710" cy="463679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Компьютер</a:t>
            </a:r>
            <a:endParaRPr lang="ru-RU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Программное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обеспечение</a:t>
            </a:r>
            <a:endParaRPr lang="ru-RU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Периферийное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оборудование</a:t>
            </a:r>
            <a:endParaRPr lang="ru-RU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Сканер</a:t>
            </a:r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Принтер</a:t>
            </a:r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Веб-камера</a:t>
            </a:r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Комплект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компьютерных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датчиков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Цифровой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микроскоп</a:t>
            </a:r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Высокоскоростной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Интернет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5914" r="2613"/>
          <a:stretch>
            <a:fillRect/>
          </a:stretch>
        </p:blipFill>
        <p:spPr bwMode="auto">
          <a:xfrm>
            <a:off x="3857620" y="2357430"/>
            <a:ext cx="5000660" cy="4143404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1403350" y="0"/>
            <a:ext cx="6840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Специализированное оборудование</a:t>
            </a:r>
          </a:p>
        </p:txBody>
      </p:sp>
      <p:pic>
        <p:nvPicPr>
          <p:cNvPr id="123907" name="Picture 9" descr="IMG_07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6225" y="620713"/>
            <a:ext cx="37877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9" name="Picture 7" descr="IMG_07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113088"/>
            <a:ext cx="406717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2" name="Picture 8" descr="IMG_07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9625"/>
            <a:ext cx="5076825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9275"/>
            <a:ext cx="5364163" cy="3068638"/>
          </a:xfrm>
          <a:prstGeom prst="rect">
            <a:avLst/>
          </a:prstGeom>
          <a:noFill/>
          <a:ln w="3175">
            <a:solidFill>
              <a:srgbClr val="993366"/>
            </a:solidFill>
            <a:miter lim="800000"/>
            <a:headEnd/>
            <a:tailEnd/>
          </a:ln>
          <a:effectLst/>
        </p:spPr>
      </p:pic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5148263" y="5853113"/>
            <a:ext cx="1944687" cy="10048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/>
              <a:t>цифровое устройство для просмотра микропрепаратов</a:t>
            </a:r>
            <a:r>
              <a:rPr lang="ru-RU"/>
              <a:t> </a:t>
            </a:r>
          </a:p>
        </p:txBody>
      </p: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0" y="6340475"/>
            <a:ext cx="5003800" cy="5175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/>
              <a:t>специализированная клавиатура с минимальным усилием для позиционирования и ввода</a:t>
            </a:r>
            <a:r>
              <a:rPr lang="ru-RU" sz="1400"/>
              <a:t> </a:t>
            </a:r>
          </a:p>
        </p:txBody>
      </p:sp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5435600" y="2492375"/>
            <a:ext cx="1944688" cy="5794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/>
              <a:t>компьютерный роллер</a:t>
            </a:r>
            <a:r>
              <a:rPr lang="ru-RU"/>
              <a:t> </a:t>
            </a:r>
          </a:p>
        </p:txBody>
      </p:sp>
      <p:sp>
        <p:nvSpPr>
          <p:cNvPr id="123916" name="Text Box 12"/>
          <p:cNvSpPr txBox="1">
            <a:spLocks noChangeArrowheads="1"/>
          </p:cNvSpPr>
          <p:nvPr/>
        </p:nvSpPr>
        <p:spPr bwMode="auto">
          <a:xfrm>
            <a:off x="0" y="3284538"/>
            <a:ext cx="5003800" cy="5175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/>
              <a:t>Специализированный комплект компьютерного оборудования</a:t>
            </a:r>
            <a:endParaRPr lang="ru-RU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2"/>
          <p:cNvSpPr>
            <a:spLocks noChangeArrowheads="1"/>
          </p:cNvSpPr>
          <p:nvPr/>
        </p:nvSpPr>
        <p:spPr bwMode="auto">
          <a:xfrm>
            <a:off x="179388" y="908050"/>
            <a:ext cx="3776662" cy="551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132080" bIns="50800"/>
          <a:lstStyle/>
          <a:p>
            <a:pPr marL="382588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222268"/>
              </a:solidFill>
              <a:latin typeface="Times New Roman" pitchFamily="18" charset="0"/>
            </a:endParaRPr>
          </a:p>
        </p:txBody>
      </p:sp>
      <p:pic>
        <p:nvPicPr>
          <p:cNvPr id="128003" name="Picture 3" descr="0009-004-Individualnye-prisposobleni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</p:spPr>
      </p:pic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395288" y="6453188"/>
            <a:ext cx="5545137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Применение роллера, больших выносных кнопок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15888"/>
            <a:ext cx="4140200" cy="3287712"/>
          </a:xfrm>
          <a:prstGeom prst="rect">
            <a:avLst/>
          </a:prstGeom>
          <a:noFill/>
          <a:ln w="76200" cmpd="tri">
            <a:solidFill>
              <a:srgbClr val="660066"/>
            </a:solidFill>
            <a:miter lim="800000"/>
            <a:headEnd/>
            <a:tailEnd/>
          </a:ln>
          <a:effectLst/>
        </p:spPr>
      </p:pic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03800" cy="3754438"/>
          </a:xfrm>
          <a:prstGeom prst="rect">
            <a:avLst/>
          </a:prstGeom>
          <a:noFill/>
          <a:ln w="76200" cmpd="tri">
            <a:solidFill>
              <a:srgbClr val="660066"/>
            </a:solidFill>
            <a:miter lim="800000"/>
            <a:headEnd/>
            <a:tailEnd/>
          </a:ln>
          <a:effectLst/>
        </p:spPr>
      </p:pic>
      <p:pic>
        <p:nvPicPr>
          <p:cNvPr id="1249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482975"/>
            <a:ext cx="4500562" cy="3375025"/>
          </a:xfrm>
          <a:prstGeom prst="rect">
            <a:avLst/>
          </a:prstGeom>
          <a:noFill/>
          <a:ln w="76200" cmpd="tri">
            <a:solidFill>
              <a:srgbClr val="660066"/>
            </a:solidFill>
            <a:miter lim="800000"/>
            <a:headEnd/>
            <a:tailEnd/>
          </a:ln>
          <a:effectLst/>
        </p:spPr>
      </p:pic>
      <p:pic>
        <p:nvPicPr>
          <p:cNvPr id="124936" name="Picture 8" descr="d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48050"/>
            <a:ext cx="4606925" cy="3409950"/>
          </a:xfrm>
          <a:prstGeom prst="rect">
            <a:avLst/>
          </a:prstGeom>
          <a:noFill/>
        </p:spPr>
      </p:pic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323850" y="2997200"/>
            <a:ext cx="4103688" cy="304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/>
              <a:t>Брайлевский портативный дисплей </a:t>
            </a:r>
          </a:p>
        </p:txBody>
      </p:sp>
      <p:sp>
        <p:nvSpPr>
          <p:cNvPr id="124938" name="Text Box 10"/>
          <p:cNvSpPr txBox="1">
            <a:spLocks noChangeArrowheads="1"/>
          </p:cNvSpPr>
          <p:nvPr/>
        </p:nvSpPr>
        <p:spPr bwMode="auto">
          <a:xfrm>
            <a:off x="5040313" y="2997200"/>
            <a:ext cx="4103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</a:t>
            </a:r>
          </a:p>
        </p:txBody>
      </p:sp>
      <p:sp>
        <p:nvSpPr>
          <p:cNvPr id="124939" name="Text Box 11"/>
          <p:cNvSpPr txBox="1">
            <a:spLocks noChangeArrowheads="1"/>
          </p:cNvSpPr>
          <p:nvPr/>
        </p:nvSpPr>
        <p:spPr bwMode="auto">
          <a:xfrm>
            <a:off x="5040313" y="2997200"/>
            <a:ext cx="4103687" cy="5175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/>
              <a:t>Принтер с рельефно-точечным шрифтом Брайля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510588" cy="1325563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Информационно-образовательная среда образовательного учреждения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1341438"/>
            <a:ext cx="8137599" cy="6477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</a:rPr>
              <a:t>Компьютеры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2128838"/>
            <a:ext cx="8107437" cy="7143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</a:rPr>
              <a:t>Интерактивные доски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55576" y="3001963"/>
            <a:ext cx="8137599" cy="7143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</a:rPr>
              <a:t>Коммуникационные каналы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3568" y="3933825"/>
            <a:ext cx="8184207" cy="1279525"/>
          </a:xfrm>
          <a:prstGeom prst="roundRect">
            <a:avLst/>
          </a:prstGeom>
          <a:solidFill>
            <a:srgbClr val="FF9933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</a:rPr>
              <a:t>Системное и прикладное программное обеспечение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55576" y="5500688"/>
            <a:ext cx="8172524" cy="11684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</a:rPr>
              <a:t>Информационные и коммуникационные технологии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2"/>
          <p:cNvSpPr>
            <a:spLocks noChangeArrowheads="1"/>
          </p:cNvSpPr>
          <p:nvPr/>
        </p:nvSpPr>
        <p:spPr bwMode="auto">
          <a:xfrm>
            <a:off x="147638" y="908050"/>
            <a:ext cx="3776662" cy="551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132080" bIns="50800"/>
          <a:lstStyle/>
          <a:p>
            <a:pPr marL="382588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ru-RU" sz="2000" b="1">
                <a:solidFill>
                  <a:srgbClr val="222268"/>
                </a:solidFill>
                <a:latin typeface="Times New Roman" pitchFamily="18" charset="0"/>
              </a:rPr>
              <a:t>1</a:t>
            </a:r>
            <a:endParaRPr lang="en-US" sz="2000" b="1">
              <a:solidFill>
                <a:srgbClr val="222268"/>
              </a:solidFill>
              <a:latin typeface="Times New Roman" pitchFamily="18" charset="0"/>
            </a:endParaRPr>
          </a:p>
        </p:txBody>
      </p:sp>
      <p:pic>
        <p:nvPicPr>
          <p:cNvPr id="126982" name="Picture 6" descr="braile_displ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7538" cy="3716338"/>
          </a:xfrm>
          <a:prstGeom prst="rect">
            <a:avLst/>
          </a:prstGeom>
          <a:noFill/>
        </p:spPr>
      </p:pic>
      <p:pic>
        <p:nvPicPr>
          <p:cNvPr id="12698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644900"/>
            <a:ext cx="4643437" cy="3213100"/>
          </a:xfrm>
          <a:prstGeom prst="rect">
            <a:avLst/>
          </a:prstGeom>
          <a:noFill/>
        </p:spPr>
      </p:pic>
      <p:pic>
        <p:nvPicPr>
          <p:cNvPr id="126986" name="Picture 10" descr="Mikroskop_for_ki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4900"/>
            <a:ext cx="4459288" cy="3260725"/>
          </a:xfrm>
          <a:prstGeom prst="rect">
            <a:avLst/>
          </a:prstGeom>
          <a:noFill/>
        </p:spPr>
      </p:pic>
      <p:pic>
        <p:nvPicPr>
          <p:cNvPr id="12698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0"/>
            <a:ext cx="4716462" cy="2160588"/>
          </a:xfrm>
          <a:prstGeom prst="rect">
            <a:avLst/>
          </a:prstGeom>
          <a:noFill/>
        </p:spPr>
      </p:pic>
      <p:sp>
        <p:nvSpPr>
          <p:cNvPr id="126988" name="Text Box 12"/>
          <p:cNvSpPr txBox="1">
            <a:spLocks noChangeArrowheads="1"/>
          </p:cNvSpPr>
          <p:nvPr/>
        </p:nvSpPr>
        <p:spPr bwMode="auto">
          <a:xfrm>
            <a:off x="4716463" y="2205038"/>
            <a:ext cx="4176712" cy="9429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/>
              <a:t>клавиатура с большими кнопками и разделяющей клавиши накладкой (в зависимости от индивидуальных особенностей ребенка)</a:t>
            </a:r>
            <a:endParaRPr lang="ru-RU"/>
          </a:p>
        </p:txBody>
      </p:sp>
      <p:sp>
        <p:nvSpPr>
          <p:cNvPr id="126989" name="Text Box 13"/>
          <p:cNvSpPr txBox="1">
            <a:spLocks noChangeArrowheads="1"/>
          </p:cNvSpPr>
          <p:nvPr/>
        </p:nvSpPr>
        <p:spPr bwMode="auto">
          <a:xfrm>
            <a:off x="323850" y="3068638"/>
            <a:ext cx="3887788" cy="304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/>
              <a:t>Работа с брайлевским дисплеем</a:t>
            </a:r>
          </a:p>
        </p:txBody>
      </p:sp>
      <p:sp>
        <p:nvSpPr>
          <p:cNvPr id="126992" name="Text Box 16"/>
          <p:cNvSpPr txBox="1">
            <a:spLocks noChangeArrowheads="1"/>
          </p:cNvSpPr>
          <p:nvPr/>
        </p:nvSpPr>
        <p:spPr bwMode="auto">
          <a:xfrm>
            <a:off x="4859338" y="6308725"/>
            <a:ext cx="4033837" cy="5175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/>
              <a:t>Объект, созданный интерактивным конструктором</a:t>
            </a:r>
          </a:p>
        </p:txBody>
      </p:sp>
      <p:sp>
        <p:nvSpPr>
          <p:cNvPr id="126993" name="Text Box 17"/>
          <p:cNvSpPr txBox="1">
            <a:spLocks noChangeArrowheads="1"/>
          </p:cNvSpPr>
          <p:nvPr/>
        </p:nvSpPr>
        <p:spPr bwMode="auto">
          <a:xfrm>
            <a:off x="0" y="6491288"/>
            <a:ext cx="4500563" cy="304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/>
              <a:t>Работа с цифровым электронным микроскопом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7962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Основная  форма учебной деятельности  учителей РЦДО - интерактивный урок, на котором доступны самые необходимые средства – коммуникация посредством </a:t>
            </a:r>
            <a:r>
              <a:rPr lang="ru-RU" sz="2400" b="1" dirty="0" err="1" smtClean="0"/>
              <a:t>веб-камер</a:t>
            </a:r>
            <a:r>
              <a:rPr lang="ru-RU" sz="2400" b="1" dirty="0" smtClean="0"/>
              <a:t>, обмен мгновенными текстовыми сообщениями, демонстрация презентации, передача файлов. </a:t>
            </a:r>
            <a:endParaRPr lang="ru-RU" sz="2400" b="1" dirty="0"/>
          </a:p>
        </p:txBody>
      </p:sp>
      <p:pic>
        <p:nvPicPr>
          <p:cNvPr id="5" name="Picture 4" descr="IMG_01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928934"/>
            <a:ext cx="4862542" cy="3646907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b="1837"/>
          <a:stretch>
            <a:fillRect/>
          </a:stretch>
        </p:blipFill>
        <p:spPr bwMode="auto">
          <a:xfrm>
            <a:off x="5429256" y="2928934"/>
            <a:ext cx="3364238" cy="3643338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715436" cy="23574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При проведении дистанционных уроков возникает необходимость видеть,  что  делает учащийся, отслеживать процесс выполнения им различных практических заданий, корректировать, оказывать помощь, консультировать.</a:t>
            </a:r>
            <a:br>
              <a:rPr lang="ru-RU" sz="2800" b="1" dirty="0" smtClean="0"/>
            </a:br>
            <a:r>
              <a:rPr lang="ru-RU" sz="2800" b="1" dirty="0" smtClean="0"/>
              <a:t>Эту возможность предоставляет программа  </a:t>
            </a:r>
            <a:r>
              <a:rPr lang="en-US" sz="2800" b="1" dirty="0" smtClean="0"/>
              <a:t>Skype</a:t>
            </a:r>
            <a:r>
              <a:rPr lang="ru-RU" sz="2800" b="1" dirty="0" smtClean="0"/>
              <a:t>  и программа «Удаленный рабочий стол».</a:t>
            </a:r>
            <a:endParaRPr lang="ru-RU" sz="2800" b="1" dirty="0"/>
          </a:p>
        </p:txBody>
      </p:sp>
      <p:pic>
        <p:nvPicPr>
          <p:cNvPr id="4" name="Picture 4" descr="IMG_0791"/>
          <p:cNvPicPr>
            <a:picLocks noChangeAspect="1" noChangeArrowheads="1"/>
          </p:cNvPicPr>
          <p:nvPr/>
        </p:nvPicPr>
        <p:blipFill>
          <a:blip r:embed="rId2" cstate="print"/>
          <a:srcRect l="6659" r="3441" b="1087"/>
          <a:stretch>
            <a:fillRect/>
          </a:stretch>
        </p:blipFill>
        <p:spPr bwMode="auto">
          <a:xfrm>
            <a:off x="714348" y="3143248"/>
            <a:ext cx="3857652" cy="3429024"/>
          </a:xfrm>
          <a:prstGeom prst="rect">
            <a:avLst/>
          </a:prstGeom>
          <a:noFill/>
          <a:ln w="76200" cmpd="tri">
            <a:solidFill>
              <a:schemeClr val="accent2"/>
            </a:solidFill>
          </a:ln>
        </p:spPr>
      </p:pic>
      <p:pic>
        <p:nvPicPr>
          <p:cNvPr id="5" name="Picture 3" descr="1230"/>
          <p:cNvPicPr>
            <a:picLocks noChangeAspect="1" noChangeArrowheads="1"/>
          </p:cNvPicPr>
          <p:nvPr/>
        </p:nvPicPr>
        <p:blipFill>
          <a:blip r:embed="rId3" cstate="print"/>
          <a:srcRect t="6031"/>
          <a:stretch>
            <a:fillRect/>
          </a:stretch>
        </p:blipFill>
        <p:spPr bwMode="auto">
          <a:xfrm>
            <a:off x="4786314" y="3143248"/>
            <a:ext cx="3640132" cy="3430489"/>
          </a:xfrm>
          <a:prstGeom prst="rect">
            <a:avLst/>
          </a:prstGeom>
          <a:noFill/>
          <a:ln w="76200" cmpd="tri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8229600" cy="93896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Целесообразность использования ИКТ в обучении детей с ОВЗ: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35480"/>
            <a:ext cx="8786874" cy="4565354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уменьшение срока усвоения учебного материала и коррекции нарушений у ребенка;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повышение мотивации к обучению, за счет обучения в деятельности;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формирование информационной культуры у ребенка;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развитие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ИКТ-компетентности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ребенка;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более быстрое формирование универсальных учебных действий;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возможность выбора оптимального темпа прохождения материала.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4" name="Picture 8" descr="IMG_02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0"/>
            <a:ext cx="4716462" cy="3536950"/>
          </a:xfrm>
          <a:prstGeom prst="rect">
            <a:avLst/>
          </a:prstGeom>
          <a:noFill/>
        </p:spPr>
      </p:pic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8497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/>
          </a:p>
        </p:txBody>
      </p:sp>
      <p:pic>
        <p:nvPicPr>
          <p:cNvPr id="96262" name="Picture 6" descr="DSC001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6463" cy="3986213"/>
          </a:xfrm>
          <a:prstGeom prst="rect">
            <a:avLst/>
          </a:prstGeom>
          <a:noFill/>
        </p:spPr>
      </p:pic>
      <p:pic>
        <p:nvPicPr>
          <p:cNvPr id="96263" name="Picture 7" descr="IMG_02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3538538"/>
            <a:ext cx="4427537" cy="3319462"/>
          </a:xfrm>
          <a:prstGeom prst="rect">
            <a:avLst/>
          </a:prstGeom>
          <a:noFill/>
        </p:spPr>
      </p:pic>
      <p:pic>
        <p:nvPicPr>
          <p:cNvPr id="96265" name="Picture 9" descr="IMG_03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65488"/>
            <a:ext cx="4787900" cy="3592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\\A1\архив\Косяченко\фото_WeDo\CIMG82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1025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\\A1\архив\Косяченко\фото_WeDo\CIMG8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50" y="3071813"/>
            <a:ext cx="50482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81525"/>
            <a:ext cx="403225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635000"/>
            <a:ext cx="3563937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8497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/>
          </a:p>
        </p:txBody>
      </p:sp>
      <p:pic>
        <p:nvPicPr>
          <p:cNvPr id="95237" name="Picture 5" descr="IMG_10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6463" cy="3538538"/>
          </a:xfrm>
          <a:prstGeom prst="rect">
            <a:avLst/>
          </a:prstGeom>
          <a:noFill/>
        </p:spPr>
      </p:pic>
      <p:pic>
        <p:nvPicPr>
          <p:cNvPr id="95238" name="Picture 6" descr="IMG_10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0"/>
            <a:ext cx="4716462" cy="3536950"/>
          </a:xfrm>
          <a:prstGeom prst="rect">
            <a:avLst/>
          </a:prstGeom>
          <a:noFill/>
        </p:spPr>
      </p:pic>
      <p:pic>
        <p:nvPicPr>
          <p:cNvPr id="95239" name="Picture 7" descr="IMG_11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3375025"/>
            <a:ext cx="4643437" cy="3482975"/>
          </a:xfrm>
          <a:prstGeom prst="rect">
            <a:avLst/>
          </a:prstGeom>
          <a:noFill/>
        </p:spPr>
      </p:pic>
      <p:pic>
        <p:nvPicPr>
          <p:cNvPr id="9524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11550"/>
            <a:ext cx="4572000" cy="3346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4868863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chemeClr val="bg1"/>
                </a:solidFill>
              </a:rPr>
              <a:t/>
            </a:r>
            <a:br>
              <a:rPr lang="ru-RU" sz="1600" b="1">
                <a:solidFill>
                  <a:schemeClr val="bg1"/>
                </a:solidFill>
              </a:rPr>
            </a:br>
            <a:endParaRPr lang="ru-RU" sz="1600" b="1">
              <a:solidFill>
                <a:schemeClr val="bg1"/>
              </a:solidFill>
            </a:endParaRPr>
          </a:p>
        </p:txBody>
      </p:sp>
      <p:pic>
        <p:nvPicPr>
          <p:cNvPr id="512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3789363"/>
            <a:ext cx="5256213" cy="2922587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124" name="Picture 8" descr="IMG_01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4679950" cy="3509962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125" name="Picture 9" descr="_DSC18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933825"/>
            <a:ext cx="3241675" cy="2751138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126" name="Picture 10" descr="IMG_098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404813"/>
            <a:ext cx="4067175" cy="3051175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6874" cy="586818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Использование современной информационно-образовательной среды в процессе образования детей с ОВЗ является перспективным направлением развития образования, методов и средств эффективной организации процесса обучения, воспитания и развития обучающихся с ограниченными возможностями здоровья.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3116"/>
            <a:ext cx="7851648" cy="1828800"/>
          </a:xfrm>
        </p:spPr>
        <p:txBody>
          <a:bodyPr/>
          <a:lstStyle/>
          <a:p>
            <a:pPr algn="ctr"/>
            <a:r>
              <a:rPr lang="ru-RU" dirty="0" smtClean="0"/>
              <a:t>Благодарю за внимание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429684" cy="105156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Информационно-образовательная среда образовательного учреждения должна обеспечивать: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00240"/>
            <a:ext cx="8929718" cy="471490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информационно-методическую поддержку образовательного процесса;</a:t>
            </a:r>
            <a:endParaRPr lang="ru-RU" sz="27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планирование образовательного процесса и его ресурсного обеспечения;</a:t>
            </a:r>
            <a:endParaRPr lang="ru-RU" sz="27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мониторинг и фиксацию хода и результатов образовательного процесса;</a:t>
            </a:r>
            <a:endParaRPr lang="ru-RU" sz="27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мониторинг здоровья обучающихся;</a:t>
            </a:r>
            <a:endParaRPr lang="ru-RU" sz="27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современные процедуры создания, поиска, сбора, анализа, обработки, хранения и представления информации;</a:t>
            </a:r>
            <a:endParaRPr lang="ru-RU" sz="27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дистанционное взаимодействие всех участников образовательного процесса, в том числе в рамках дистанционного образования; </a:t>
            </a:r>
            <a:endParaRPr lang="ru-RU" sz="27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дистанционное взаимодействие образовательного учреждения с другими организациями социальной сферы.</a:t>
            </a:r>
            <a:endParaRPr lang="ru-RU" sz="27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23528" y="764704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/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Одним из универсальных учебных действий в рамках ФГОС основного общего образования является </a:t>
            </a:r>
          </a:p>
          <a:p>
            <a:pPr algn="just" eaLnBrk="0" hangingPunct="0"/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формирование и развитие у обучающихся компетентности в области использования информационно-коммуникационных технологий.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387" name="Picture 3" descr="m74ee4e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797152"/>
            <a:ext cx="2627784" cy="1973564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6388" name="Picture 5" descr="IMG_11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132856"/>
            <a:ext cx="3274292" cy="2456771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6389" name="Picture 8" descr="IMG_0809 - коп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860823"/>
            <a:ext cx="2664296" cy="1997177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6390" name="Рисунок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2492896"/>
            <a:ext cx="1276628" cy="1485057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639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2492896"/>
            <a:ext cx="1440954" cy="1439573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358246" cy="92868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Информационные и коммуникационные технологии в обучении являются: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8472518" cy="4572000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технологической основой информационной образовательной среды;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одним из важнейших средств реализации требований Федерального государственного образовательного стандарта;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важнейшим инструментом деятельности учителя и ученика.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643998" cy="25114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/>
            </a:r>
            <a:br>
              <a:rPr lang="ru-RU" sz="2800" b="1" dirty="0" smtClean="0">
                <a:solidFill>
                  <a:schemeClr val="accent1"/>
                </a:solidFill>
              </a:rPr>
            </a:br>
            <a:r>
              <a:rPr lang="ru-RU" sz="3200" b="1" dirty="0" smtClean="0"/>
              <a:t>Электронные и цифровые образовательные ресурсы (ЭОР и ЦОР) - </a:t>
            </a:r>
            <a:r>
              <a:rPr lang="ru-RU" sz="3200" dirty="0" err="1" smtClean="0"/>
              <a:t>мультимедийный</a:t>
            </a:r>
            <a:r>
              <a:rPr lang="ru-RU" sz="3200" dirty="0" smtClean="0"/>
              <a:t> интерактивный продукт, рассчитанный на то, что школьник сам управляет происходящим, а не является пассивным зрителем или слушателем. 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3643314"/>
            <a:ext cx="5643570" cy="3214686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положительным свойством электронных и цифровых образовательных ресурсов является возможность их применения в дистанционном обучении, которое повышает мобильность школьников, расширяет их возможности.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l="21321" t="9756" r="12345"/>
          <a:stretch>
            <a:fillRect/>
          </a:stretch>
        </p:blipFill>
        <p:spPr bwMode="auto">
          <a:xfrm>
            <a:off x="5857884" y="3714751"/>
            <a:ext cx="2714644" cy="2771317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228601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Компьютер перестал быть для наших учителей лишь печатной машинкой и способом хранения информации. Большая часть педагогического коллектива уверенно владеет современной компьютерной техникой, применяет в процессе образования детей с ОВЗ.</a:t>
            </a:r>
            <a:endParaRPr lang="ru-RU" sz="2800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500438"/>
            <a:ext cx="3978067" cy="2984504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6" name="Picture 8" descr="IMG_06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00438"/>
            <a:ext cx="4003732" cy="3002477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472518" cy="3796482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/>
              <a:t>Электронные и цифровые образовательные ресурсы позволяют выполнять значительно более полноценные практические занятия – от виртуального посещения музея до лабораторного эксперимента, и тут же провести аттестацию собственных знаний, умений, навыков. </a:t>
            </a:r>
            <a:br>
              <a:rPr lang="ru-RU" sz="2600" b="1" dirty="0" smtClean="0"/>
            </a:br>
            <a:r>
              <a:rPr lang="ru-RU" sz="2600" b="1" dirty="0" smtClean="0"/>
              <a:t>С ЭОР и ЦОР изменяется получение информации. Одно дело – изучать текстовые описания объектов, процессов, явлений, совсем другое – увидеть их и исследовать в интерактивном режиме. </a:t>
            </a:r>
            <a:endParaRPr lang="ru-RU" sz="2600" b="1" dirty="0"/>
          </a:p>
        </p:txBody>
      </p:sp>
      <p:pic>
        <p:nvPicPr>
          <p:cNvPr id="4" name="Picture 6" descr="IMG_0812"/>
          <p:cNvPicPr>
            <a:picLocks noChangeAspect="1" noChangeArrowheads="1"/>
          </p:cNvPicPr>
          <p:nvPr/>
        </p:nvPicPr>
        <p:blipFill>
          <a:blip r:embed="rId2" cstate="print"/>
          <a:srcRect t="12067" b="5264"/>
          <a:stretch>
            <a:fillRect/>
          </a:stretch>
        </p:blipFill>
        <p:spPr bwMode="auto">
          <a:xfrm>
            <a:off x="4857752" y="4500570"/>
            <a:ext cx="2702716" cy="2143140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" name="Picture 7" descr="IMG_0996"/>
          <p:cNvPicPr>
            <a:picLocks noChangeAspect="1" noChangeArrowheads="1"/>
          </p:cNvPicPr>
          <p:nvPr/>
        </p:nvPicPr>
        <p:blipFill>
          <a:blip r:embed="rId3" cstate="print"/>
          <a:srcRect l="2777" t="3216" r="5566"/>
          <a:stretch>
            <a:fillRect/>
          </a:stretch>
        </p:blipFill>
        <p:spPr bwMode="auto">
          <a:xfrm>
            <a:off x="1214414" y="4500570"/>
            <a:ext cx="2714612" cy="2149608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7286676" cy="264320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Древняя китайская пословица гласит:       </a:t>
            </a:r>
            <a:br>
              <a:rPr lang="ru-RU" sz="3600" b="1" dirty="0" smtClean="0"/>
            </a:br>
            <a:r>
              <a:rPr lang="ru-RU" sz="3600" b="1" dirty="0" smtClean="0"/>
              <a:t>«Расскажи мне, и я забуду, </a:t>
            </a:r>
            <a:br>
              <a:rPr lang="ru-RU" sz="3600" b="1" dirty="0" smtClean="0"/>
            </a:br>
            <a:r>
              <a:rPr lang="ru-RU" sz="3600" b="1" dirty="0" smtClean="0"/>
              <a:t>Покажи мне, и я  запомню,</a:t>
            </a:r>
            <a:br>
              <a:rPr lang="ru-RU" sz="3600" b="1" dirty="0" smtClean="0"/>
            </a:br>
            <a:r>
              <a:rPr lang="ru-RU" sz="3600" b="1" dirty="0" smtClean="0"/>
              <a:t>Дай мне попробовать, и я научусь». </a:t>
            </a:r>
            <a:br>
              <a:rPr lang="ru-RU" sz="3600" b="1" dirty="0" smtClean="0"/>
            </a:br>
            <a:endParaRPr lang="ru-RU" sz="3600" b="1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143248"/>
            <a:ext cx="3500462" cy="3500462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472" y="3286124"/>
            <a:ext cx="4286280" cy="2786082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Эти замечательные слова как нельзя лучше разъясняют новые возможности учебной работы.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226</TotalTime>
  <Words>657</Words>
  <Application>Microsoft Office PowerPoint</Application>
  <PresentationFormat>Экран (4:3)</PresentationFormat>
  <Paragraphs>76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«Современная информационно-образовательная среда в процессе образования детей с ОВЗ»</vt:lpstr>
      <vt:lpstr>Информационно-образовательная среда образовательного учреждения</vt:lpstr>
      <vt:lpstr>Информационно-образовательная среда образовательного учреждения должна обеспечивать:</vt:lpstr>
      <vt:lpstr>Слайд 4</vt:lpstr>
      <vt:lpstr>Информационные и коммуникационные технологии в обучении являются:</vt:lpstr>
      <vt:lpstr> Электронные и цифровые образовательные ресурсы (ЭОР и ЦОР) - мультимедийный интерактивный продукт, рассчитанный на то, что школьник сам управляет происходящим, а не является пассивным зрителем или слушателем. </vt:lpstr>
      <vt:lpstr>Компьютер перестал быть для наших учителей лишь печатной машинкой и способом хранения информации. Большая часть педагогического коллектива уверенно владеет современной компьютерной техникой, применяет в процессе образования детей с ОВЗ.</vt:lpstr>
      <vt:lpstr>Электронные и цифровые образовательные ресурсы позволяют выполнять значительно более полноценные практические занятия – от виртуального посещения музея до лабораторного эксперимента, и тут же провести аттестацию собственных знаний, умений, навыков.  С ЭОР и ЦОР изменяется получение информации. Одно дело – изучать текстовые описания объектов, процессов, явлений, совсем другое – увидеть их и исследовать в интерактивном режиме. </vt:lpstr>
      <vt:lpstr>Древняя китайская пословица гласит:        «Расскажи мне, и я забуду,  Покажи мне, и я  запомню, Дай мне попробовать, и я научусь».  </vt:lpstr>
      <vt:lpstr>Электронный образовательный ресурс i-школа http://iclass.home-edu.ru</vt:lpstr>
      <vt:lpstr>Содержание образовательного ресурса – учебные предметные курсы, факультативы, дополнительное образование, консультирование по вопросам технической поддержки, которые учитель может выбирать</vt:lpstr>
      <vt:lpstr>На ресурсе одновременно могут работают учитель и ученик, взаимодействуя в ходе интерактивного урока. Ученик может  выполнять различные задания, используя формы контроля, например, тестовый контроль знаний, в режиме on-line, результат можно узнать на этом же уроке.</vt:lpstr>
      <vt:lpstr>С появлением ЭОР появилась возможность  изменять не только  способы получения информации, но и использовать их при проведении интегрированных  уроков учащихся нашей школы и участников проекта «Дистанционное образование». Учителя нашей школы используют  информационные  технологии при проведении интегрированных уроков  и мероприятий как в  образовательном, так и в воспитательном  процессах. </vt:lpstr>
      <vt:lpstr>Слайд 14</vt:lpstr>
      <vt:lpstr>Цифровые  образовательные ресурсы – необходимые для организации учебного процесса и представленные в цифровой форме фотографии, видеофрагменты, модели, ролевые игры, картографические материалы, отобранные в соответствии с содержанием конкретного учебника, “привязанных” к поурочному планированию и снабженные необходимыми методическими рекомендациями. </vt:lpstr>
      <vt:lpstr>Рабочее место ученика дистанционного образования включает в себя:</vt:lpstr>
      <vt:lpstr>Слайд 17</vt:lpstr>
      <vt:lpstr>Слайд 18</vt:lpstr>
      <vt:lpstr>Слайд 19</vt:lpstr>
      <vt:lpstr>Слайд 20</vt:lpstr>
      <vt:lpstr>Основная  форма учебной деятельности  учителей РЦДО - интерактивный урок, на котором доступны самые необходимые средства – коммуникация посредством веб-камер, обмен мгновенными текстовыми сообщениями, демонстрация презентации, передача файлов. </vt:lpstr>
      <vt:lpstr>При проведении дистанционных уроков возникает необходимость видеть,  что  делает учащийся, отслеживать процесс выполнения им различных практических заданий, корректировать, оказывать помощь, консультировать. Эту возможность предоставляет программа  Skype  и программа «Удаленный рабочий стол».</vt:lpstr>
      <vt:lpstr>Целесообразность использования ИКТ в обучении детей с ОВЗ:</vt:lpstr>
      <vt:lpstr>Слайд 24</vt:lpstr>
      <vt:lpstr>Слайд 25</vt:lpstr>
      <vt:lpstr>Слайд 26</vt:lpstr>
      <vt:lpstr>Слайд 27</vt:lpstr>
      <vt:lpstr>Использование современной информационно-образовательной среды в процессе образования детей с ОВЗ является перспективным направлением развития образования, методов и средств эффективной организации процесса обучения, воспитания и развития обучающихся с ограниченными возможностями здоровья.</vt:lpstr>
      <vt:lpstr>Благодарю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«Современная информационно-образовательная среда в процессе образования детей с ОВЗ»</dc:title>
  <dc:creator>user</dc:creator>
  <cp:lastModifiedBy>Ольга Александровна</cp:lastModifiedBy>
  <cp:revision>29</cp:revision>
  <dcterms:created xsi:type="dcterms:W3CDTF">2014-10-20T00:02:15Z</dcterms:created>
  <dcterms:modified xsi:type="dcterms:W3CDTF">2014-10-27T03:12:48Z</dcterms:modified>
</cp:coreProperties>
</file>